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74" r:id="rId5"/>
    <p:sldId id="264" r:id="rId6"/>
    <p:sldId id="265" r:id="rId7"/>
    <p:sldId id="266" r:id="rId8"/>
    <p:sldId id="268" r:id="rId9"/>
    <p:sldId id="267" r:id="rId10"/>
    <p:sldId id="269" r:id="rId11"/>
    <p:sldId id="273" r:id="rId12"/>
    <p:sldId id="275" r:id="rId13"/>
    <p:sldId id="270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889" autoAdjust="0"/>
  </p:normalViewPr>
  <p:slideViewPr>
    <p:cSldViewPr snapToGrid="0" snapToObjects="1">
      <p:cViewPr varScale="1">
        <p:scale>
          <a:sx n="147" d="100"/>
          <a:sy n="147" d="100"/>
        </p:scale>
        <p:origin x="-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FFCD124-0970-49A4-B950-33BA83EB77B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65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://www.designguide.ku.dk/ku/skabeloner/powerpoint/praesentationer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2A8D0AC-CEB8-2346-A5D5-0B4EE4E7762E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44545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37EF513-7BD8-7148-A227-C1A3769A24A5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1132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2A311ED-1012-DC4B-8774-3F984AEC0262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16394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5314585-FDA6-D447-9648-D93F11DA30B4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18253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350" dirty="0">
              <a:solidFill>
                <a:prstClr val="white"/>
              </a:solidFill>
              <a:latin typeface="Microsoft New Tai Lue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E2243BF-27B2-4B4A-8263-F768E9A8775B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5813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350" dirty="0">
              <a:solidFill>
                <a:prstClr val="white"/>
              </a:solidFill>
              <a:latin typeface="Microsoft New Tai Lue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C1F0520-E35C-E642-B104-2FCD314E3823}" type="datetime1">
              <a:rPr lang="en-US" smtClean="0">
                <a:solidFill>
                  <a:prstClr val="white"/>
                </a:solidFill>
                <a:latin typeface="Microsoft New Tai Lue"/>
              </a:rPr>
              <a:pPr/>
              <a:t>22/05/19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smtClean="0">
                <a:solidFill>
                  <a:prstClr val="white"/>
                </a:solidFill>
                <a:latin typeface="Microsoft New Tai Lue"/>
              </a:rPr>
              <a:t>Erik Dam - erikdam@di.ku.dk</a:t>
            </a:r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  <a:latin typeface="Microsoft New Tai Lue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82723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9945-DADC-A541-ABC9-72B11AF74567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265781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B1BA-E06B-4544-80C5-CB90C91E09DC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278940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9CCA-F971-184E-8F79-7BF9A7AFF8E4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67254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38CB-EC28-604F-8899-2684BC0C9EEC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945039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87D-37FA-404A-9442-5A70DAA5B048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995932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85656-D98B-5F45-9B0B-38EA73264914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61174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9F28-390D-2349-B606-A5466A1D5DA0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7142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9FB8-BBDF-F245-8255-E964A62AE6B1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16343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717D-4DA2-214D-A1C3-12579B71CD30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2672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1250" b="1" dirty="0">
                <a:solidFill>
                  <a:prstClr val="white"/>
                </a:solidFill>
                <a:latin typeface="Microsoft New Tai Lue"/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0533-4202-2D4A-BA69-AEF5D8D5A456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471423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30FF-BA09-F348-A36F-963A522FF996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657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38B3-DCC3-1440-9D15-A3548D56B91A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81639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D83A-B0D8-E943-ABC9-46DF42F47051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194623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79FA-9C81-3942-8FAE-1D9C628D7C51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‹#›</a:t>
            </a:fld>
            <a:endParaRPr lang="en-GB" dirty="0"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324370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dirty="0">
              <a:solidFill>
                <a:prstClr val="white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5118716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GB" sz="3000" dirty="0">
                <a:solidFill>
                  <a:prstClr val="black"/>
                </a:solidFill>
                <a:latin typeface="Microsoft New Tai Lue"/>
              </a:rPr>
              <a:t>User guide </a:t>
            </a:r>
            <a:r>
              <a:rPr lang="en-GB" sz="1800" dirty="0">
                <a:solidFill>
                  <a:prstClr val="black"/>
                </a:solidFill>
                <a:latin typeface="Microsoft New Tai Lue"/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defTabSz="914400" eaLnBrk="1" hangingPunct="1">
              <a:spcAft>
                <a:spcPts val="600"/>
              </a:spcAft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defTabSz="9144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defTabSz="9144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defTabSz="9144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defTabSz="9144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 defTabSz="914400"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 defTabSz="914400"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rgbClr val="42759B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rgbClr val="42759B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solidFill>
                <a:prstClr val="black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solidFill>
                <a:prstClr val="black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</a:p>
          <a:p>
            <a:pPr defTabSz="914400"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Layout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see gridlines and guides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View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Guides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establish additional gridlines and guides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CTRL key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Press Alt + F9 for a rapid display of gridlines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</a:t>
            </a: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4"/>
              </a:rPr>
              <a:t>http://image.ku.dk/lightbox/211/13407586855728741badb20/ </a:t>
            </a:r>
            <a:endParaRPr lang="en-GB" sz="800" noProof="1" smtClean="0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slide show-view to activate the link.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optimal picture sizes are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4:3-format: 1.500 x 1.073 pixels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16:9-format: 1.500 x 818 pixels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Save the images in 72 dpi and in "jpg medium quality"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Crop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change the image focus/size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SHIFT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button down while dragging in the image corners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3.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See </a:t>
            </a:r>
            <a:b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noProof="1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Under the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New slide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9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wmf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wmf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theme" Target="../theme/theme3.xml"/><Relationship Id="rId24" Type="http://schemas.openxmlformats.org/officeDocument/2006/relationships/image" Target="../media/image1.wmf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0" y="0"/>
            <a:ext cx="9143280" cy="3319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396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" name="Picture 13"/>
          <p:cNvPicPr/>
          <p:nvPr/>
        </p:nvPicPr>
        <p:blipFill>
          <a:blip r:embed="rId14"/>
          <a:srcRect l="12047" t="11442" r="17192" b="13835"/>
          <a:stretch/>
        </p:blipFill>
        <p:spPr>
          <a:xfrm>
            <a:off x="335520" y="63720"/>
            <a:ext cx="165960" cy="210600"/>
          </a:xfrm>
          <a:prstGeom prst="rect">
            <a:avLst/>
          </a:prstGeom>
          <a:ln>
            <a:noFill/>
          </a:ln>
        </p:spPr>
      </p:pic>
      <p:pic>
        <p:nvPicPr>
          <p:cNvPr id="2" name="Picture 27"/>
          <p:cNvPicPr/>
          <p:nvPr/>
        </p:nvPicPr>
        <p:blipFill>
          <a:blip r:embed="rId15"/>
          <a:stretch/>
        </p:blipFill>
        <p:spPr>
          <a:xfrm>
            <a:off x="561600" y="96480"/>
            <a:ext cx="2332080" cy="15876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bg1"/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8"/>
          <p:cNvPicPr/>
          <p:nvPr/>
        </p:nvPicPr>
        <p:blipFill>
          <a:blip r:embed="rId16"/>
          <a:srcRect t="-1534" r="15398" b="7654"/>
          <a:stretch/>
        </p:blipFill>
        <p:spPr>
          <a:xfrm>
            <a:off x="-763200" y="0"/>
            <a:ext cx="9906480" cy="685728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9143280" cy="3319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396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" name="Picture 13"/>
          <p:cNvPicPr/>
          <p:nvPr/>
        </p:nvPicPr>
        <p:blipFill>
          <a:blip r:embed="rId14"/>
          <a:srcRect l="12047" t="11442" r="17192" b="13835"/>
          <a:stretch/>
        </p:blipFill>
        <p:spPr>
          <a:xfrm>
            <a:off x="335520" y="63720"/>
            <a:ext cx="165960" cy="210600"/>
          </a:xfrm>
          <a:prstGeom prst="rect">
            <a:avLst/>
          </a:prstGeom>
          <a:ln>
            <a:noFill/>
          </a:ln>
        </p:spPr>
      </p:pic>
      <p:pic>
        <p:nvPicPr>
          <p:cNvPr id="43" name="Picture 27"/>
          <p:cNvPicPr/>
          <p:nvPr/>
        </p:nvPicPr>
        <p:blipFill>
          <a:blip r:embed="rId15"/>
          <a:stretch/>
        </p:blipFill>
        <p:spPr>
          <a:xfrm>
            <a:off x="561600" y="96480"/>
            <a:ext cx="2332080" cy="15876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350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pPr defTabSz="914400"/>
            <a:r>
              <a:rPr lang="da-DK" smtClean="0">
                <a:latin typeface="Microsoft New Tai Lue"/>
              </a:rPr>
              <a:t>Erik Dam - erikdam@di.ku.dk</a:t>
            </a:r>
            <a:endParaRPr lang="da-DK" dirty="0">
              <a:latin typeface="Microsoft New Tai Lue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pPr defTabSz="914400"/>
            <a:fld id="{091A926C-488A-4E3E-9C21-57CAA120E114}" type="slidenum">
              <a:rPr lang="da-DK" smtClean="0">
                <a:latin typeface="Microsoft New Tai Lue"/>
              </a:rPr>
              <a:pPr defTabSz="914400"/>
              <a:t>‹#›</a:t>
            </a:fld>
            <a:endParaRPr lang="da-DK" dirty="0">
              <a:latin typeface="Microsoft New Tai Lue"/>
            </a:endParaRP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pPr defTabSz="914400"/>
            <a:fld id="{5C701A63-AC39-9546-BBEE-7237DEACBFAB}" type="datetime1">
              <a:rPr lang="en-US" smtClean="0">
                <a:latin typeface="Microsoft New Tai Lue"/>
              </a:rPr>
              <a:pPr defTabSz="914400"/>
              <a:t>22/05/19</a:t>
            </a:fld>
            <a:endParaRPr lang="da-DK" dirty="0">
              <a:latin typeface="Microsoft New Tai Lu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</p:sldLayoutIdLst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hyperlink" Target="https://arxiv.org/abs/1902.1105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s://towardsdatascience.com/coding-deep-learning-for-beginners-start-a84da8cb5044" TargetMode="External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91920"/>
            <a:ext cx="4469040" cy="5473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587520" y="3618720"/>
            <a:ext cx="3563640" cy="133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800" b="0" strike="noStrike" spc="4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Erik Dam and </a:t>
            </a:r>
            <a:r>
              <a:t/>
            </a:r>
            <a:br/>
            <a:r>
              <a:rPr lang="en-US" sz="1800" b="0" strike="noStrike" spc="4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Raghavendra Selvan </a:t>
            </a:r>
            <a:r>
              <a:t/>
            </a:r>
            <a:br/>
            <a:r>
              <a:rPr lang="en-US" sz="1800" b="0" strike="noStrike" spc="4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Data Science Lab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4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Faculty of SCIENCE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587520" y="1020240"/>
            <a:ext cx="3563640" cy="17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6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Machine Learning and Imaging</a:t>
            </a:r>
          </a:p>
          <a:p>
            <a:pPr>
              <a:lnSpc>
                <a:spcPct val="100000"/>
              </a:lnSpc>
            </a:pPr>
            <a:r>
              <a:rPr lang="en-US" sz="36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Methods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7746840" y="-385200"/>
            <a:ext cx="610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5"/>
          <p:cNvSpPr/>
          <p:nvPr/>
        </p:nvSpPr>
        <p:spPr>
          <a:xfrm>
            <a:off x="8441640" y="-385200"/>
            <a:ext cx="28548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spc="41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Root </a:t>
            </a:r>
            <a:r>
              <a:rPr lang="en-US" sz="30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Segmentation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Off to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Visual Studio Code </a:t>
            </a:r>
            <a:r>
              <a:rPr lang="mr-IN" sz="2400" spc="45" dirty="0" smtClean="0">
                <a:solidFill>
                  <a:prstClr val="black"/>
                </a:solidFill>
                <a:latin typeface="Microsoft New Tai Lue"/>
              </a:rPr>
              <a:t>…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5403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spc="41" dirty="0" err="1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Unet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State-of-the-art </a:t>
            </a:r>
            <a:br>
              <a:rPr lang="en-GB" sz="2400" spc="45" dirty="0" smtClean="0">
                <a:solidFill>
                  <a:prstClr val="black"/>
                </a:solidFill>
                <a:latin typeface="Microsoft New Tai Lue"/>
              </a:rPr>
            </a:b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in segmentation:</a:t>
            </a:r>
          </a:p>
          <a:p>
            <a:pPr lvl="0" defTabSz="685800">
              <a:spcBef>
                <a:spcPts val="750"/>
              </a:spcBef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endParaRPr lang="en-GB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>
                <a:solidFill>
                  <a:prstClr val="black"/>
                </a:solidFill>
                <a:latin typeface="Microsoft New Tai Lue"/>
              </a:rPr>
              <a:t/>
            </a:r>
            <a:endParaRPr lang="en-GB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80" y="1408320"/>
            <a:ext cx="5688000" cy="42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Back to the Roots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75" t="2621" r="2607"/>
          <a:stretch/>
        </p:blipFill>
        <p:spPr>
          <a:xfrm>
            <a:off x="4587660" y="432000"/>
            <a:ext cx="4475345" cy="6324840"/>
          </a:xfrm>
          <a:prstGeom prst="rect">
            <a:avLst/>
          </a:prstGeom>
        </p:spPr>
      </p:pic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Abraham’s MSc thesis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:</a:t>
            </a:r>
          </a:p>
          <a:p>
            <a:pPr lvl="0" defTabSz="685800">
              <a:spcBef>
                <a:spcPts val="750"/>
              </a:spcBef>
            </a:pPr>
            <a:r>
              <a:rPr lang="mr-IN" sz="2400" spc="45" dirty="0" smtClean="0">
                <a:solidFill>
                  <a:prstClr val="black"/>
                </a:solidFill>
                <a:latin typeface="Microsoft New Tai Lue"/>
                <a:hlinkClick r:id="rId3"/>
              </a:rPr>
              <a:t>https</a:t>
            </a:r>
            <a:r>
              <a:rPr lang="mr-IN" sz="2400" spc="45" dirty="0">
                <a:solidFill>
                  <a:prstClr val="black"/>
                </a:solidFill>
                <a:latin typeface="Microsoft New Tai Lue"/>
                <a:hlinkClick r:id="rId3"/>
              </a:rPr>
              <a:t>://arxiv.org/abs/</a:t>
            </a:r>
            <a:r>
              <a:rPr lang="mr-IN" sz="2400" spc="45" dirty="0" smtClean="0">
                <a:solidFill>
                  <a:prstClr val="black"/>
                </a:solidFill>
                <a:latin typeface="Microsoft New Tai Lue"/>
                <a:hlinkClick r:id="rId3"/>
              </a:rPr>
              <a:t>1902.11050</a:t>
            </a:r>
            <a:endParaRPr lang="da-DK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endParaRPr lang="en-GB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The worst segmentation</a:t>
            </a:r>
            <a:br>
              <a:rPr lang="en-GB" sz="2400" spc="45" dirty="0" smtClean="0">
                <a:solidFill>
                  <a:prstClr val="black"/>
                </a:solidFill>
                <a:latin typeface="Microsoft New Tai Lue"/>
              </a:rPr>
            </a:b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example from his thesis</a:t>
            </a:r>
            <a:br>
              <a:rPr lang="en-GB" sz="2400" spc="45" dirty="0" smtClean="0">
                <a:solidFill>
                  <a:prstClr val="black"/>
                </a:solidFill>
                <a:latin typeface="Microsoft New Tai Lue"/>
              </a:rPr>
            </a:b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is shown to the right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13023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b="0" strike="noStrike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Program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751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Screen Shot 2019-05-20 at 08.12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0" y="1635120"/>
            <a:ext cx="7747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b="0" strike="noStrike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Friday - CNN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751"/>
              </a:spcBef>
            </a:pP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How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many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roots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are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there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in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this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picture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b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</a:b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(and the x00.000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other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pictures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like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</a:t>
            </a:r>
            <a:r>
              <a:rPr lang="da-DK" sz="2400" b="0" strike="noStrike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this</a:t>
            </a:r>
            <a:r>
              <a:rPr lang="da-DK" sz="2400" b="0" strike="noStrike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):</a:t>
            </a: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spc="4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b="0" strike="noStrike" spc="4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spc="4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b="0" strike="noStrike" spc="4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spc="4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da-DK" sz="2400" b="1" strike="noStrike" spc="4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icrosoft New Tai Lue"/>
              <a:ea typeface="DejaVu Sans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lang="da-DK" sz="2400" b="1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Courtesy</a:t>
            </a:r>
            <a:r>
              <a:rPr lang="da-DK" sz="2400" b="1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of Camilla </a:t>
            </a:r>
            <a:r>
              <a:rPr lang="da-DK" sz="2400" b="1" spc="4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Ruø</a:t>
            </a:r>
            <a:r>
              <a:rPr lang="da-DK" sz="2400" b="1" spc="4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 Rasmussen, Simon Fiil Svane, Abraham Smith, et al, PLEN, UCPH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 descr="16_07_18_11E8c_P7181734_pho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0" y="2772631"/>
            <a:ext cx="3888645" cy="1794759"/>
          </a:xfrm>
          <a:prstGeom prst="rect">
            <a:avLst/>
          </a:prstGeom>
        </p:spPr>
      </p:pic>
      <p:pic>
        <p:nvPicPr>
          <p:cNvPr id="5" name="Picture 4" descr="16_07_18_11E8c_P7181734_annota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97" y="2777579"/>
            <a:ext cx="3877923" cy="17898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b="0" strike="noStrike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Convolutional Neural Network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err="1" smtClean="0">
                <a:solidFill>
                  <a:prstClr val="black"/>
                </a:solidFill>
                <a:latin typeface="Microsoft New Tai Lue"/>
              </a:rPr>
              <a:t>Raghav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 just introduced Multi-Layer Perceptron (MLP):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Simple linear “neurons”, or just filters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Non-linear layers (e.g. activation functions)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Multiple layers allow complex models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Effective optimization (back-propagation)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Convolutional Neural Networks: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Same principle as MLP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Filters are limited and have a concept of </a:t>
            </a:r>
            <a:r>
              <a:rPr lang="en-GB" sz="2400" b="1" spc="45" dirty="0" smtClean="0">
                <a:solidFill>
                  <a:prstClr val="black"/>
                </a:solidFill>
                <a:latin typeface="Microsoft New Tai Lue"/>
              </a:rPr>
              <a:t>proximity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Pooling layers: Non-linear, can add spatial invariance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5989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b="0" strike="noStrike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Filters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MLP had fully connected, linear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combinations of features.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Basically a linear filter with global support.</a:t>
            </a:r>
          </a:p>
          <a:p>
            <a:pPr lvl="0" defTabSz="685800">
              <a:spcBef>
                <a:spcPts val="750"/>
              </a:spcBef>
            </a:pPr>
            <a:endParaRPr lang="en-GB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CNN has convolution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filters: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Limited support (e.g. 5 x 5 filter) in each layer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Larger support via multiple layers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Instead of designed filters (like the edge/blob/ridge filters we used Monday), filters are optimized for the task at hand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By using many filters in each layer, multiple features can be combined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9473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b="0" strike="noStrike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Pooling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Pooling down-samples the data by replacing a small region/window (e.g. 2x2 pixels) with a single value.</a:t>
            </a:r>
          </a:p>
          <a:p>
            <a:pPr lvl="0" defTabSz="685800">
              <a:spcBef>
                <a:spcPts val="750"/>
              </a:spcBef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Mean pooling: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Same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as a uniform convolution filter</a:t>
            </a:r>
          </a:p>
          <a:p>
            <a:pPr lvl="0" defTabSz="685800">
              <a:spcBef>
                <a:spcPts val="750"/>
              </a:spcBef>
            </a:pPr>
            <a:endParaRPr lang="en-GB" sz="2400" spc="45" dirty="0" smtClean="0">
              <a:solidFill>
                <a:prstClr val="black"/>
              </a:solidFill>
              <a:latin typeface="Microsoft New Tai Lue"/>
            </a:endParaRP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Max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pooling: 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Think “feature detector”.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Picks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maximal response somewhere in the window. </a:t>
            </a:r>
          </a:p>
          <a:p>
            <a:pPr marL="342900" lvl="0" indent="-342900" defTabSz="685800">
              <a:spcBef>
                <a:spcPts val="750"/>
              </a:spcBef>
              <a:buFont typeface="Arial"/>
              <a:buChar char="•"/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Since output is invariant to position (in window!), this adds some degree of spatial invariance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2346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transparency:</a:t>
            </a:r>
            <a:br>
              <a:rPr lang="en-US" dirty="0" smtClean="0"/>
            </a:br>
            <a:r>
              <a:rPr lang="en-US" dirty="0" smtClean="0"/>
              <a:t>Face Recognition Idealized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"/>
            </a:endParaRPr>
          </a:p>
          <a:p>
            <a:pPr marL="0" indent="0">
              <a:buNone/>
            </a:pPr>
            <a:endParaRPr lang="en-US" dirty="0" smtClean="0">
              <a:hlinkClick r:id="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://towardsdatascience.com/coding-deep-learning-for-beginners-start-</a:t>
            </a:r>
            <a:r>
              <a:rPr lang="en-US" dirty="0" smtClean="0">
                <a:hlinkClick r:id="rId2"/>
              </a:rPr>
              <a:t>a84da8cb5044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9945-DADC-A541-ABC9-72B11AF74567}" type="datetime1">
              <a:rPr lang="en-US" smtClean="0">
                <a:latin typeface="Microsoft New Tai Lue"/>
              </a:rPr>
              <a:pPr/>
              <a:t>22/05/19</a:t>
            </a:fld>
            <a:endParaRPr lang="en-GB" dirty="0">
              <a:latin typeface="Microsoft New Tai Lu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Microsoft New Tai Lue"/>
              </a:rPr>
              <a:t>Erik Dam - erikdam@di.ku.dk</a:t>
            </a:r>
            <a:endParaRPr lang="en-GB" dirty="0">
              <a:latin typeface="Microsoft New Tai Lu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Microsoft New Tai Lue"/>
              </a:rPr>
              <a:pPr/>
              <a:t>7</a:t>
            </a:fld>
            <a:endParaRPr lang="en-GB" dirty="0">
              <a:latin typeface="Microsoft New Tai Lue"/>
            </a:endParaRPr>
          </a:p>
        </p:txBody>
      </p:sp>
      <p:pic>
        <p:nvPicPr>
          <p:cNvPr id="8" name="Picture 7" descr="1*XDm7O6tNYy9CBesXIa2Sq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4" y="1775019"/>
            <a:ext cx="7386320" cy="37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0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Some Central Concepts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Batch training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Batch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normalization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Drop-out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Data augmentation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Filter initialization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Pre-training</a:t>
            </a:r>
          </a:p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Optimization</a:t>
            </a:r>
          </a:p>
          <a:p>
            <a:pPr defTabSz="685800">
              <a:spcBef>
                <a:spcPts val="750"/>
              </a:spcBef>
            </a:pPr>
            <a:r>
              <a:rPr lang="en-GB" sz="2400" spc="45" dirty="0">
                <a:solidFill>
                  <a:prstClr val="black"/>
                </a:solidFill>
                <a:latin typeface="Microsoft New Tai Lue"/>
              </a:rPr>
              <a:t>Skip connections (concatenation)</a:t>
            </a:r>
          </a:p>
          <a:p>
            <a:pPr lvl="0" defTabSz="685800">
              <a:spcBef>
                <a:spcPts val="750"/>
              </a:spcBef>
            </a:pP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856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7520" y="619200"/>
            <a:ext cx="796680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000" spc="41" dirty="0" smtClean="0">
                <a:solidFill>
                  <a:srgbClr val="A31D20"/>
                </a:solidFill>
                <a:uFill>
                  <a:solidFill>
                    <a:srgbClr val="FFFFFF"/>
                  </a:solidFill>
                </a:uFill>
                <a:latin typeface="Microsoft New Tai Lue"/>
                <a:ea typeface="DejaVu Sans"/>
              </a:rPr>
              <a:t>Digit Classification</a:t>
            </a:r>
            <a:endParaRPr lang="en-US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7520" y="1635120"/>
            <a:ext cx="7966800" cy="46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lvl="0" defTabSz="685800">
              <a:spcBef>
                <a:spcPts val="750"/>
              </a:spcBef>
            </a:pP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Off to </a:t>
            </a:r>
            <a:r>
              <a:rPr lang="en-GB" sz="2400" spc="45" dirty="0" smtClean="0">
                <a:solidFill>
                  <a:prstClr val="black"/>
                </a:solidFill>
                <a:latin typeface="Microsoft New Tai Lue"/>
              </a:rPr>
              <a:t>Visual Studio Code </a:t>
            </a:r>
            <a:r>
              <a:rPr lang="mr-IN" sz="2400" spc="45" dirty="0" smtClean="0">
                <a:solidFill>
                  <a:prstClr val="black"/>
                </a:solidFill>
                <a:latin typeface="Microsoft New Tai Lue"/>
              </a:rPr>
              <a:t>…</a:t>
            </a:r>
            <a:endParaRPr lang="en-GB" sz="2400" spc="45" dirty="0">
              <a:solidFill>
                <a:prstClr val="black"/>
              </a:solidFill>
              <a:latin typeface="Microsoft New Tai Lue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272720" y="85680"/>
            <a:ext cx="81432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177760" y="85680"/>
            <a:ext cx="376560" cy="17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3023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3_ENG_full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4_3_ENG_full.potx" id="{BA07BF57-1690-4CDA-A6CE-486A999FF49D}" vid="{3E573EDA-85E8-4228-B311-E4BE38444B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4_3_ENG_small.potx</Template>
  <TotalTime>1571</TotalTime>
  <Words>341</Words>
  <Application>Microsoft Macintosh PowerPoint</Application>
  <PresentationFormat>On-screen Show (4:3)</PresentationFormat>
  <Paragraphs>79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Office Theme</vt:lpstr>
      <vt:lpstr>4_3_ENG_full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transparency: Face Recognition Idealized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skabelon</dc:title>
  <dc:subject/>
  <dc:creator/>
  <dc:description/>
  <cp:lastModifiedBy>Erik Dam</cp:lastModifiedBy>
  <cp:revision>75</cp:revision>
  <dcterms:created xsi:type="dcterms:W3CDTF">2015-11-17T09:10:50Z</dcterms:created>
  <dcterms:modified xsi:type="dcterms:W3CDTF">2019-05-22T13:16:24Z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reated by:">
    <vt:lpwstr>www.skabelon.dk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